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  <p:sldMasterId id="2147483751" r:id="rId3"/>
    <p:sldMasterId id="2147483786" r:id="rId4"/>
  </p:sldMasterIdLst>
  <p:notesMasterIdLst>
    <p:notesMasterId r:id="rId18"/>
  </p:notesMasterIdLst>
  <p:handoutMasterIdLst>
    <p:handoutMasterId r:id="rId19"/>
  </p:handoutMasterIdLst>
  <p:sldIdLst>
    <p:sldId id="546" r:id="rId5"/>
    <p:sldId id="584" r:id="rId6"/>
    <p:sldId id="470" r:id="rId7"/>
    <p:sldId id="639" r:id="rId8"/>
    <p:sldId id="620" r:id="rId9"/>
    <p:sldId id="592" r:id="rId10"/>
    <p:sldId id="581" r:id="rId11"/>
    <p:sldId id="608" r:id="rId12"/>
    <p:sldId id="618" r:id="rId13"/>
    <p:sldId id="636" r:id="rId14"/>
    <p:sldId id="637" r:id="rId15"/>
    <p:sldId id="594" r:id="rId16"/>
    <p:sldId id="405" r:id="rId17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292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 Nagaraj" initials="VN" lastIdx="13" clrIdx="0">
    <p:extLst/>
  </p:cmAuthor>
  <p:cmAuthor id="2" name="intellipaat" initials="i" lastIdx="1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F25"/>
    <a:srgbClr val="F2F2F2"/>
    <a:srgbClr val="0070C0"/>
    <a:srgbClr val="604878"/>
    <a:srgbClr val="1B587C"/>
    <a:srgbClr val="F07F09"/>
    <a:srgbClr val="00CC99"/>
    <a:srgbClr val="C0504D"/>
    <a:srgbClr val="00B0F0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90025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624" y="72"/>
      </p:cViewPr>
      <p:guideLst>
        <p:guide orient="horz" pos="2292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10/03/2019</a:t>
            </a:fld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10/03/2019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14378">
              <a:spcBef>
                <a:spcPts val="1000"/>
              </a:spcBef>
              <a:buNone/>
              <a:defRPr/>
            </a:pPr>
            <a:r>
              <a:rPr lang="en-US" sz="1200" dirty="0">
                <a:solidFill>
                  <a:srgbClr val="604878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Working with the </a:t>
            </a:r>
            <a:r>
              <a:rPr lang="en-US" sz="1200" dirty="0" err="1">
                <a:solidFill>
                  <a:srgbClr val="604878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jBPM</a:t>
            </a:r>
            <a:r>
              <a:rPr lang="en-US" sz="1200" dirty="0">
                <a:solidFill>
                  <a:srgbClr val="604878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console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7432D9-C447-114D-8AE4-4B69B11377B0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66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1638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919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657629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5272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558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3778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763177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889146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27712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98786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330322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8427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713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21620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7201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29019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6596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004524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23529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42268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998855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921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941318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82067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5867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424069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950679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713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21620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44622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797863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655018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18439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088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50038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93641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0137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019823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011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303923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90641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225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653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8661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735798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996999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10683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3807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4259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42772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9188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529329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4310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274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63880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27691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543530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97100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28422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922865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431549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62688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54032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713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21620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640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76808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333161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032661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896038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03834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494943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15343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91250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739691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7271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23BF02-B4C6-4694-88DF-50AD00B2DB53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B7C38-90C2-48D4-B3D5-4B1568A720BA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822" y="120416"/>
            <a:ext cx="1360574" cy="474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DC9EC2-A8D8-46B8-B0B1-129A69C37370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EC8A57-5E1B-4C34-A2DD-78F62397725D}"/>
              </a:ext>
            </a:extLst>
          </p:cNvPr>
          <p:cNvCxnSpPr>
            <a:cxnSpLocks/>
          </p:cNvCxnSpPr>
          <p:nvPr userDrawn="1"/>
        </p:nvCxnSpPr>
        <p:spPr>
          <a:xfrm flipH="1">
            <a:off x="302327" y="737420"/>
            <a:ext cx="8543069" cy="0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7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0156" y="117562"/>
            <a:ext cx="1665352" cy="580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E7E92E-F808-481A-9BB4-1E4B270CEE6C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0699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6F147F-C497-4FDA-958F-9D181C3977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717" y="511897"/>
            <a:ext cx="2351113" cy="819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39759" y="1"/>
            <a:ext cx="2380593" cy="957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en-US" sz="101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3893687-A2C9-405B-A571-BAB7736740DD}"/>
              </a:ext>
            </a:extLst>
          </p:cNvPr>
          <p:cNvSpPr txBox="1">
            <a:spLocks/>
          </p:cNvSpPr>
          <p:nvPr/>
        </p:nvSpPr>
        <p:spPr>
          <a:xfrm>
            <a:off x="113619" y="2511939"/>
            <a:ext cx="4926731" cy="576956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8">
              <a:spcBef>
                <a:spcPts val="1000"/>
              </a:spcBef>
              <a:buNone/>
              <a:defRPr/>
            </a:pPr>
            <a:r>
              <a:rPr lang="en-US" sz="2800" dirty="0">
                <a:solidFill>
                  <a:srgbClr val="604878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Business Activity Monitoring</a:t>
            </a:r>
          </a:p>
          <a:p>
            <a:pPr marL="0" indent="0" defTabSz="914378">
              <a:spcBef>
                <a:spcPts val="1000"/>
              </a:spcBef>
              <a:buNone/>
              <a:defRPr/>
            </a:pPr>
            <a:endParaRPr lang="en-US" sz="2800" dirty="0">
              <a:solidFill>
                <a:srgbClr val="604878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507CF7A-0AE6-45E8-9920-9E14D0FAB71F}"/>
              </a:ext>
            </a:extLst>
          </p:cNvPr>
          <p:cNvSpPr txBox="1">
            <a:spLocks/>
          </p:cNvSpPr>
          <p:nvPr/>
        </p:nvSpPr>
        <p:spPr>
          <a:xfrm>
            <a:off x="1324282" y="2847477"/>
            <a:ext cx="1742133" cy="241418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spcBef>
                <a:spcPts val="1000"/>
              </a:spcBef>
              <a:buNone/>
              <a:defRPr/>
            </a:pPr>
            <a:endParaRPr lang="en-US" sz="1350" dirty="0">
              <a:solidFill>
                <a:srgbClr val="604878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7A148-AEAF-4358-B12C-299E53C2E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185" y="1680117"/>
            <a:ext cx="4282070" cy="22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72"/>
    </mc:Choice>
    <mc:Fallback xmlns="">
      <p:transition spd="slow" advTm="8177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0BD816-2F11-4A9D-AE90-91725863A791}"/>
              </a:ext>
            </a:extLst>
          </p:cNvPr>
          <p:cNvSpPr/>
          <p:nvPr/>
        </p:nvSpPr>
        <p:spPr>
          <a:xfrm>
            <a:off x="311880" y="2490527"/>
            <a:ext cx="1324720" cy="329494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1448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Answers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4C25DE1-B724-4906-B1CF-541F5654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879" y="3379807"/>
            <a:ext cx="1380868" cy="138086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AE35B6-DC5D-41BE-A7DC-04DF2266C67C}"/>
              </a:ext>
            </a:extLst>
          </p:cNvPr>
          <p:cNvSpPr txBox="1">
            <a:spLocks/>
          </p:cNvSpPr>
          <p:nvPr/>
        </p:nvSpPr>
        <p:spPr>
          <a:xfrm>
            <a:off x="300592" y="1073259"/>
            <a:ext cx="8441964" cy="89679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Raleway"/>
              </a:rPr>
              <a:t>Business Activity Dashboards can be designed into external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ACEB2E-20B8-4698-B7A0-795A6017A8D4}"/>
              </a:ext>
            </a:extLst>
          </p:cNvPr>
          <p:cNvSpPr/>
          <p:nvPr/>
        </p:nvSpPr>
        <p:spPr>
          <a:xfrm>
            <a:off x="300591" y="2217807"/>
            <a:ext cx="5316438" cy="122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bg1"/>
                </a:solidFill>
                <a:latin typeface="Raleway"/>
              </a:rPr>
              <a:t>True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17079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03"/>
    </mc:Choice>
    <mc:Fallback xmlns="">
      <p:transition spd="slow" advTm="16190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314D44-6759-4E3D-AFB4-621E7B4086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73" y="2423696"/>
            <a:ext cx="4586281" cy="576956"/>
          </a:xfrm>
        </p:spPr>
        <p:txBody>
          <a:bodyPr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40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5"/>
    </mc:Choice>
    <mc:Fallback xmlns="">
      <p:transition spd="slow" advTm="2705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B5A4A8-3753-425E-AF77-9F9E452DF1DB}"/>
              </a:ext>
            </a:extLst>
          </p:cNvPr>
          <p:cNvGrpSpPr/>
          <p:nvPr/>
        </p:nvGrpSpPr>
        <p:grpSpPr>
          <a:xfrm>
            <a:off x="399446" y="820782"/>
            <a:ext cx="6446197" cy="3562532"/>
            <a:chOff x="300592" y="1073259"/>
            <a:chExt cx="6870593" cy="4749595"/>
          </a:xfrm>
          <a:solidFill>
            <a:schemeClr val="bg1">
              <a:lumMod val="95000"/>
            </a:schemeClr>
          </a:solidFill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3F2DE617-54F9-4B30-8CF7-F848CCE90E0D}"/>
                </a:ext>
              </a:extLst>
            </p:cNvPr>
            <p:cNvSpPr txBox="1">
              <a:spLocks/>
            </p:cNvSpPr>
            <p:nvPr/>
          </p:nvSpPr>
          <p:spPr>
            <a:xfrm>
              <a:off x="300592" y="1073259"/>
              <a:ext cx="6870593" cy="4749595"/>
            </a:xfrm>
            <a:prstGeom prst="roundRect">
              <a:avLst/>
            </a:prstGeom>
            <a:noFill/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In this session, you have learnt: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1778C6-BE88-4FBB-BF05-01D3E03F9D4B}"/>
                </a:ext>
              </a:extLst>
            </p:cNvPr>
            <p:cNvSpPr/>
            <p:nvPr/>
          </p:nvSpPr>
          <p:spPr>
            <a:xfrm>
              <a:off x="676237" y="1820643"/>
              <a:ext cx="4572000" cy="8742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300" dirty="0">
                  <a:latin typeface="Raleway"/>
                </a:rPr>
                <a:t>Reporting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300" dirty="0">
                  <a:latin typeface="Raleway"/>
                </a:rPr>
                <a:t>Direct Intervention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A1674A-3C7A-4C9A-832F-60B0C78FB80A}"/>
              </a:ext>
            </a:extLst>
          </p:cNvPr>
          <p:cNvGrpSpPr/>
          <p:nvPr/>
        </p:nvGrpSpPr>
        <p:grpSpPr>
          <a:xfrm>
            <a:off x="6845643" y="2103382"/>
            <a:ext cx="1334528" cy="936736"/>
            <a:chOff x="6456719" y="2129195"/>
            <a:chExt cx="1720810" cy="12078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758136D-0842-483F-B36F-03CC86190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6719" y="2129195"/>
              <a:ext cx="1720810" cy="1207876"/>
            </a:xfrm>
            <a:prstGeom prst="rect">
              <a:avLst/>
            </a:prstGeom>
          </p:spPr>
        </p:pic>
        <p:pic>
          <p:nvPicPr>
            <p:cNvPr id="10" name="Picture 9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82E9C1EC-F074-478B-B3B0-FC82D7564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907" y="2476011"/>
              <a:ext cx="558613" cy="558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7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03"/>
    </mc:Choice>
    <mc:Fallback xmlns="">
      <p:transition spd="slow" advTm="16190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2ADE01-946F-4052-90AD-2BE245388A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57456"/>
            <a:ext cx="2540000" cy="8854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B9B9199-166E-4BFD-9B85-5CA80213BE93}"/>
              </a:ext>
            </a:extLst>
          </p:cNvPr>
          <p:cNvGrpSpPr/>
          <p:nvPr/>
        </p:nvGrpSpPr>
        <p:grpSpPr>
          <a:xfrm>
            <a:off x="924894" y="1655664"/>
            <a:ext cx="7294211" cy="3083597"/>
            <a:chOff x="591670" y="2090218"/>
            <a:chExt cx="10706973" cy="45263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92E514-88A8-44EC-8F50-1004CFC1F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3" b="10935"/>
            <a:stretch/>
          </p:blipFill>
          <p:spPr>
            <a:xfrm>
              <a:off x="591670" y="2090218"/>
              <a:ext cx="10652248" cy="45263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82313-48B0-4D9B-8370-9FF41CF8F19E}"/>
                </a:ext>
              </a:extLst>
            </p:cNvPr>
            <p:cNvSpPr txBox="1"/>
            <p:nvPr/>
          </p:nvSpPr>
          <p:spPr>
            <a:xfrm>
              <a:off x="6880643" y="2451478"/>
              <a:ext cx="3122906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Raleway"/>
                </a:rPr>
                <a:t>India : +91-7847955955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135DA-139D-4BD1-8B64-8F332204EF55}"/>
                </a:ext>
              </a:extLst>
            </p:cNvPr>
            <p:cNvSpPr txBox="1"/>
            <p:nvPr/>
          </p:nvSpPr>
          <p:spPr>
            <a:xfrm>
              <a:off x="6880643" y="3152473"/>
              <a:ext cx="4260726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Raleway"/>
                </a:rPr>
                <a:t>US : 1-800-216-8930 (TOLL FREE)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F3A766-3167-4485-A3B1-18C2C60B1D16}"/>
                </a:ext>
              </a:extLst>
            </p:cNvPr>
            <p:cNvSpPr txBox="1"/>
            <p:nvPr/>
          </p:nvSpPr>
          <p:spPr>
            <a:xfrm>
              <a:off x="6880643" y="4099242"/>
              <a:ext cx="3184086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7671B3"/>
                  </a:solidFill>
                  <a:latin typeface="Raleway"/>
                </a:rPr>
                <a:t>support@</a:t>
              </a:r>
              <a:r>
                <a:rPr lang="en-US" b="1" dirty="0">
                  <a:solidFill>
                    <a:srgbClr val="7671B3"/>
                  </a:solidFill>
                  <a:latin typeface="Raleway"/>
                </a:rPr>
                <a:t>intellipaat.com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A40A4E-660A-4A32-ADAE-5CA538731B75}"/>
                </a:ext>
              </a:extLst>
            </p:cNvPr>
            <p:cNvSpPr txBox="1"/>
            <p:nvPr/>
          </p:nvSpPr>
          <p:spPr>
            <a:xfrm>
              <a:off x="6880643" y="5486326"/>
              <a:ext cx="4418000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C8478"/>
                  </a:solidFill>
                  <a:latin typeface="Raleway"/>
                </a:rPr>
                <a:t>24X7 Chat with our Course Advisor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42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5BAB258-5F37-4145-AB76-82845C62CC95}"/>
              </a:ext>
            </a:extLst>
          </p:cNvPr>
          <p:cNvSpPr/>
          <p:nvPr/>
        </p:nvSpPr>
        <p:spPr>
          <a:xfrm>
            <a:off x="6172083" y="1437333"/>
            <a:ext cx="54864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Raleway"/>
              </a:rPr>
              <a:t>03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B6E695-EDEA-4268-8946-9AC9AF07F21A}"/>
              </a:ext>
            </a:extLst>
          </p:cNvPr>
          <p:cNvSpPr/>
          <p:nvPr/>
        </p:nvSpPr>
        <p:spPr>
          <a:xfrm>
            <a:off x="3178511" y="1463546"/>
            <a:ext cx="54864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E8F9E4-06DF-4423-AD98-DAAE7D5B4FD1}"/>
              </a:ext>
            </a:extLst>
          </p:cNvPr>
          <p:cNvSpPr/>
          <p:nvPr/>
        </p:nvSpPr>
        <p:spPr>
          <a:xfrm>
            <a:off x="478312" y="2641034"/>
            <a:ext cx="548640" cy="548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5FCA0F-3CD3-4FCF-A6A3-7AB553C10102}"/>
              </a:ext>
            </a:extLst>
          </p:cNvPr>
          <p:cNvSpPr/>
          <p:nvPr/>
        </p:nvSpPr>
        <p:spPr>
          <a:xfrm>
            <a:off x="478312" y="1463546"/>
            <a:ext cx="548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01</a:t>
            </a:r>
          </a:p>
        </p:txBody>
      </p:sp>
      <p:sp>
        <p:nvSpPr>
          <p:cNvPr id="44" name="TextBox 61">
            <a:extLst>
              <a:ext uri="{FF2B5EF4-FFF2-40B4-BE49-F238E27FC236}">
                <a16:creationId xmlns:a16="http://schemas.microsoft.com/office/drawing/2014/main" id="{E0EC0A93-4CD1-4A8A-8EF3-35C9ADD2BC64}"/>
              </a:ext>
            </a:extLst>
          </p:cNvPr>
          <p:cNvSpPr txBox="1"/>
          <p:nvPr/>
        </p:nvSpPr>
        <p:spPr>
          <a:xfrm>
            <a:off x="1041104" y="1580746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Reporting</a:t>
            </a:r>
          </a:p>
        </p:txBody>
      </p:sp>
      <p:sp>
        <p:nvSpPr>
          <p:cNvPr id="50" name="TextBox 67">
            <a:extLst>
              <a:ext uri="{FF2B5EF4-FFF2-40B4-BE49-F238E27FC236}">
                <a16:creationId xmlns:a16="http://schemas.microsoft.com/office/drawing/2014/main" id="{5A4FD135-835F-429E-9BCE-F56FCD14A3B7}"/>
              </a:ext>
            </a:extLst>
          </p:cNvPr>
          <p:cNvSpPr txBox="1"/>
          <p:nvPr/>
        </p:nvSpPr>
        <p:spPr>
          <a:xfrm>
            <a:off x="3727151" y="1573142"/>
            <a:ext cx="23423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Direct Intervention</a:t>
            </a:r>
          </a:p>
        </p:txBody>
      </p:sp>
      <p:sp>
        <p:nvSpPr>
          <p:cNvPr id="56" name="TextBox 73">
            <a:extLst>
              <a:ext uri="{FF2B5EF4-FFF2-40B4-BE49-F238E27FC236}">
                <a16:creationId xmlns:a16="http://schemas.microsoft.com/office/drawing/2014/main" id="{FA72E1EC-E70E-4B04-9CE6-267BFAAC1248}"/>
              </a:ext>
            </a:extLst>
          </p:cNvPr>
          <p:cNvSpPr txBox="1"/>
          <p:nvPr/>
        </p:nvSpPr>
        <p:spPr>
          <a:xfrm>
            <a:off x="6720711" y="1550070"/>
            <a:ext cx="2286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Quiz</a:t>
            </a:r>
          </a:p>
        </p:txBody>
      </p:sp>
      <p:sp>
        <p:nvSpPr>
          <p:cNvPr id="58" name="TextBox 75">
            <a:extLst>
              <a:ext uri="{FF2B5EF4-FFF2-40B4-BE49-F238E27FC236}">
                <a16:creationId xmlns:a16="http://schemas.microsoft.com/office/drawing/2014/main" id="{AC3B0D3B-7837-475C-9F5E-E46CB0A01960}"/>
              </a:ext>
            </a:extLst>
          </p:cNvPr>
          <p:cNvSpPr txBox="1"/>
          <p:nvPr/>
        </p:nvSpPr>
        <p:spPr>
          <a:xfrm>
            <a:off x="1114036" y="2741664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Conclusion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A733E1E-77CE-430D-A90A-A2BFB319F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64261" y="442454"/>
            <a:ext cx="4103688" cy="57695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253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2"/>
    </mc:Choice>
    <mc:Fallback xmlns="">
      <p:transition spd="slow" advTm="193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n-US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146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5"/>
    </mc:Choice>
    <mc:Fallback xmlns="">
      <p:transition spd="slow" advTm="270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1650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BF167F-7F6C-47B9-997D-949759C6FA8A}"/>
              </a:ext>
            </a:extLst>
          </p:cNvPr>
          <p:cNvSpPr txBox="1">
            <a:spLocks/>
          </p:cNvSpPr>
          <p:nvPr/>
        </p:nvSpPr>
        <p:spPr>
          <a:xfrm>
            <a:off x="300590" y="1302157"/>
            <a:ext cx="8531175" cy="321780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Process Reports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Raleway"/>
              </a:rPr>
              <a:t>Task Reports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588E20-E46B-4203-B72E-89B9811C3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68"/>
    </mc:Choice>
    <mc:Fallback xmlns="">
      <p:transition spd="slow" advTm="131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73" y="2283272"/>
            <a:ext cx="5478378" cy="576956"/>
          </a:xfrm>
        </p:spPr>
        <p:txBody>
          <a:bodyPr anchor="ctr"/>
          <a:lstStyle/>
          <a:p>
            <a:r>
              <a:rPr lang="en-US" dirty="0"/>
              <a:t>Direct Intervention</a:t>
            </a:r>
          </a:p>
        </p:txBody>
      </p:sp>
    </p:spTree>
    <p:extLst>
      <p:ext uri="{BB962C8B-B14F-4D97-AF65-F5344CB8AC3E}">
        <p14:creationId xmlns:p14="http://schemas.microsoft.com/office/powerpoint/2010/main" val="370887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5"/>
    </mc:Choice>
    <mc:Fallback xmlns="">
      <p:transition spd="slow" advTm="2705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73" y="2423696"/>
            <a:ext cx="5187236" cy="576956"/>
          </a:xfrm>
        </p:spPr>
        <p:txBody>
          <a:bodyPr anchor="ctr"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78DED-0611-490C-8B53-83489DA66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373" y="3045132"/>
            <a:ext cx="4163457" cy="221850"/>
          </a:xfrm>
        </p:spPr>
        <p:txBody>
          <a:bodyPr/>
          <a:lstStyle/>
          <a:p>
            <a:r>
              <a:rPr lang="en-IN" dirty="0"/>
              <a:t>Business Activity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F819-1C93-422D-8F84-81EB2C45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54" y="3615762"/>
            <a:ext cx="1158446" cy="11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5"/>
    </mc:Choice>
    <mc:Fallback xmlns="">
      <p:transition spd="slow" advTm="2705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  <a:latin typeface="Raleway"/>
              </a:rPr>
              <a:t>Quiz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6D931F-1577-44D6-BE32-D543190DD662}"/>
              </a:ext>
            </a:extLst>
          </p:cNvPr>
          <p:cNvSpPr txBox="1">
            <a:spLocks/>
          </p:cNvSpPr>
          <p:nvPr/>
        </p:nvSpPr>
        <p:spPr>
          <a:xfrm>
            <a:off x="300592" y="1073258"/>
            <a:ext cx="7845188" cy="9841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Raleway"/>
              </a:rPr>
              <a:t>Process Reports are available under which section from below list?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1D2D4-9981-448F-81B2-15FF3CA7A060}"/>
              </a:ext>
            </a:extLst>
          </p:cNvPr>
          <p:cNvSpPr/>
          <p:nvPr/>
        </p:nvSpPr>
        <p:spPr>
          <a:xfrm>
            <a:off x="300591" y="1930742"/>
            <a:ext cx="5316438" cy="2459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Design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Deploy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Track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Manage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2F460-F727-46DF-AEF3-2624FF49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54" y="3615762"/>
            <a:ext cx="1158446" cy="11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1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03"/>
    </mc:Choice>
    <mc:Fallback xmlns="">
      <p:transition spd="slow" advTm="1619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C0767D-0D6D-404E-A820-A22CF82C9581}"/>
              </a:ext>
            </a:extLst>
          </p:cNvPr>
          <p:cNvSpPr/>
          <p:nvPr/>
        </p:nvSpPr>
        <p:spPr>
          <a:xfrm>
            <a:off x="300590" y="3446714"/>
            <a:ext cx="3230628" cy="329494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1448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Answers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4C25DE1-B724-4906-B1CF-541F5654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879" y="3379807"/>
            <a:ext cx="1380868" cy="13808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CC4548-97C5-4BB5-AB6E-561ACB4549D8}"/>
              </a:ext>
            </a:extLst>
          </p:cNvPr>
          <p:cNvSpPr txBox="1">
            <a:spLocks/>
          </p:cNvSpPr>
          <p:nvPr/>
        </p:nvSpPr>
        <p:spPr>
          <a:xfrm>
            <a:off x="300592" y="1073258"/>
            <a:ext cx="7845188" cy="98414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Raleway"/>
              </a:rPr>
              <a:t>Process Reports are available under which section from below list?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C51D25-F7CE-49B9-86F9-024500EB1520}"/>
              </a:ext>
            </a:extLst>
          </p:cNvPr>
          <p:cNvSpPr/>
          <p:nvPr/>
        </p:nvSpPr>
        <p:spPr>
          <a:xfrm>
            <a:off x="300591" y="1930742"/>
            <a:ext cx="5316438" cy="2459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Design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Deploy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bg1"/>
                </a:solidFill>
                <a:latin typeface="Raleway"/>
              </a:rPr>
              <a:t>Track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14738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03"/>
    </mc:Choice>
    <mc:Fallback xmlns="">
      <p:transition spd="slow" advTm="16190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Quiz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6C0DEF-15E1-477C-B8F0-A54C31FEEBB9}"/>
              </a:ext>
            </a:extLst>
          </p:cNvPr>
          <p:cNvSpPr txBox="1">
            <a:spLocks/>
          </p:cNvSpPr>
          <p:nvPr/>
        </p:nvSpPr>
        <p:spPr>
          <a:xfrm>
            <a:off x="300591" y="1073259"/>
            <a:ext cx="8471701" cy="90422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Raleway"/>
              </a:rPr>
              <a:t>Business Activity Dashboards can be designed into external applications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0D666A-702D-462D-A91E-DA060B620C2D}"/>
              </a:ext>
            </a:extLst>
          </p:cNvPr>
          <p:cNvSpPr/>
          <p:nvPr/>
        </p:nvSpPr>
        <p:spPr>
          <a:xfrm>
            <a:off x="300591" y="2217807"/>
            <a:ext cx="5316438" cy="122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True</a:t>
            </a:r>
          </a:p>
          <a:p>
            <a:pPr marL="457200" indent="-457200">
              <a:lnSpc>
                <a:spcPct val="20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accent4"/>
                </a:solidFill>
                <a:latin typeface="Raleway"/>
              </a:rPr>
              <a:t>False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6922C-558E-4A9B-BB25-2BBD02B0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330" y="3615762"/>
            <a:ext cx="1158446" cy="11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03"/>
    </mc:Choice>
    <mc:Fallback xmlns="">
      <p:transition spd="slow" advTm="161903"/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26803</TotalTime>
  <Words>127</Words>
  <Application>Microsoft Office PowerPoint</Application>
  <PresentationFormat>On-screen Show (16:9)</PresentationFormat>
  <Paragraphs>51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Calibri</vt:lpstr>
      <vt:lpstr>Calibri Light</vt:lpstr>
      <vt:lpstr>FontAwesome</vt:lpstr>
      <vt:lpstr>Gill Sans MT</vt:lpstr>
      <vt:lpstr>Lato</vt:lpstr>
      <vt:lpstr>Lato Regular</vt:lpstr>
      <vt:lpstr>Raleway</vt:lpstr>
      <vt:lpstr>Raleway Black</vt:lpstr>
      <vt:lpstr>Raleway Light</vt:lpstr>
      <vt:lpstr>Wingdings</vt:lpstr>
      <vt:lpstr>Diseño personalizado</vt:lpstr>
      <vt:lpstr>Clear whitout slide number</vt:lpstr>
      <vt:lpstr>1_Diseño personalizado</vt:lpstr>
      <vt:lpstr>2_Diseño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richa goal</dc:creator>
  <cp:lastModifiedBy>Nishant Ravle</cp:lastModifiedBy>
  <cp:revision>850</cp:revision>
  <dcterms:created xsi:type="dcterms:W3CDTF">2016-05-27T21:17:44Z</dcterms:created>
  <dcterms:modified xsi:type="dcterms:W3CDTF">2019-03-10T14:29:29Z</dcterms:modified>
</cp:coreProperties>
</file>